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95" r:id="rId3"/>
    <p:sldId id="396" r:id="rId4"/>
    <p:sldId id="397" r:id="rId5"/>
    <p:sldId id="329" r:id="rId6"/>
    <p:sldId id="310" r:id="rId7"/>
    <p:sldId id="307" r:id="rId8"/>
    <p:sldId id="309" r:id="rId9"/>
    <p:sldId id="326" r:id="rId10"/>
    <p:sldId id="318" r:id="rId11"/>
    <p:sldId id="330" r:id="rId12"/>
    <p:sldId id="331" r:id="rId13"/>
    <p:sldId id="311" r:id="rId14"/>
    <p:sldId id="325" r:id="rId1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p:scale>
          <a:sx n="50" d="100"/>
          <a:sy n="50" d="100"/>
        </p:scale>
        <p:origin x="-706" y="-60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5" d="100"/>
          <a:sy n="45" d="100"/>
        </p:scale>
        <p:origin x="-2309" y="-67"/>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C58AA8-6F92-4149-89C1-644CE3BEA06A}" type="datetimeFigureOut">
              <a:rPr lang="en-US" smtClean="0"/>
              <a:pPr/>
              <a:t>9/11/2012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54897B-FB50-4AD8-800B-8A93D861080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AFBDBE-40CB-4A13-8DA1-BB0552EE20E0}" type="datetimeFigureOut">
              <a:rPr lang="en-US" smtClean="0"/>
              <a:pPr/>
              <a:t>9/11/2012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191EC-7681-411E-9638-5A3F7B0D48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9F3895-B201-4E58-B752-84EE55D1937B}" type="slidenum">
              <a:rPr lang="en-US"/>
              <a:pPr/>
              <a:t>5</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4BDBE6-7C23-45C3-AC4D-98D8593A4529}" type="slidenum">
              <a:rPr lang="en-US"/>
              <a:pPr/>
              <a:t>9</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E98447-E2D1-401F-860C-EFA87CE09470}" type="slidenum">
              <a:rPr lang="en-US"/>
              <a:pPr/>
              <a:t>10</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575750-ED01-43C3-BE4D-F071669C1FBA}" type="slidenum">
              <a:rPr lang="en-US"/>
              <a:pPr/>
              <a:t>14</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9778D6-0AEE-4ADC-873F-935CBBAEB37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67AC44-4CA9-4E43-A37B-918FD8D99AC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F96133E-BC17-4310-A9DF-B37296CADDB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495800"/>
          </a:xfrm>
        </p:spPr>
        <p:txBody>
          <a:bodyPr/>
          <a:lstStyle/>
          <a:p>
            <a:endParaRPr lang="en-US"/>
          </a:p>
        </p:txBody>
      </p:sp>
      <p:sp>
        <p:nvSpPr>
          <p:cNvPr id="4" name="Text Placeholder 3"/>
          <p:cNvSpPr>
            <a:spLocks noGrp="1"/>
          </p:cNvSpPr>
          <p:nvPr>
            <p:ph type="body"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50F08A12-7E39-4B84-84BF-B9F7DCE555D2}"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B6FAE84-9A3B-44CC-91B7-A24461904E1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6A3F1A-1F14-4B8E-8A2A-9B4E6090F53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6AA054-7DAA-441F-B7A7-B15D1130AF0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8EEA75E-474F-4F8D-B43F-57E411534D3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4702DD0-D7AD-4A5F-9CEA-7A9B6739BDD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55F8397-32A2-42F0-B988-CD693357319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854C678-BDD3-425F-9D39-12C937784FC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66502E5-537E-4CBA-979F-C9453C43EFD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0E8715D-B627-4E63-921E-16EDAFB305C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US"/>
              <a:t>Russian Revolution Notes</a:t>
            </a:r>
            <a:br>
              <a:rPr lang="en-US"/>
            </a:br>
            <a:r>
              <a:rPr lang="en-US"/>
              <a:t>Background to </a:t>
            </a:r>
            <a:r>
              <a:rPr lang="en-US" u="sng"/>
              <a:t>Animal Farm</a:t>
            </a:r>
          </a:p>
        </p:txBody>
      </p:sp>
      <p:pic>
        <p:nvPicPr>
          <p:cNvPr id="2051" name="Picture 3"/>
          <p:cNvPicPr>
            <a:picLocks noChangeAspect="1" noChangeArrowheads="1"/>
          </p:cNvPicPr>
          <p:nvPr/>
        </p:nvPicPr>
        <p:blipFill>
          <a:blip r:embed="rId2" cstate="print"/>
          <a:srcRect/>
          <a:stretch>
            <a:fillRect/>
          </a:stretch>
        </p:blipFill>
        <p:spPr bwMode="auto">
          <a:xfrm>
            <a:off x="3048000" y="2362200"/>
            <a:ext cx="4672013" cy="34178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a:xfrm>
            <a:off x="0" y="609600"/>
            <a:ext cx="9144000" cy="1143000"/>
          </a:xfrm>
        </p:spPr>
        <p:txBody>
          <a:bodyPr/>
          <a:lstStyle/>
          <a:p>
            <a:r>
              <a:rPr lang="en-US" sz="4000" b="1" dirty="0" smtClean="0">
                <a:latin typeface="Arial" pitchFamily="34" charset="0"/>
                <a:cs typeface="Arial" pitchFamily="34" charset="0"/>
              </a:rPr>
              <a:t>Alexis Romanov</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Nicholas and Alexandra’s Only Son </a:t>
            </a:r>
            <a:endParaRPr lang="en-US" sz="4000" dirty="0">
              <a:latin typeface="Arial" pitchFamily="34" charset="0"/>
              <a:cs typeface="Arial" pitchFamily="34" charset="0"/>
            </a:endParaRPr>
          </a:p>
        </p:txBody>
      </p:sp>
      <p:pic>
        <p:nvPicPr>
          <p:cNvPr id="22533" name="Picture 5" descr="alexis"/>
          <p:cNvPicPr>
            <a:picLocks noChangeAspect="1" noChangeArrowheads="1"/>
          </p:cNvPicPr>
          <p:nvPr/>
        </p:nvPicPr>
        <p:blipFill>
          <a:blip r:embed="rId3" cstate="print"/>
          <a:srcRect/>
          <a:stretch>
            <a:fillRect/>
          </a:stretch>
        </p:blipFill>
        <p:spPr bwMode="auto">
          <a:xfrm>
            <a:off x="2895600" y="1828800"/>
            <a:ext cx="3554413" cy="4267200"/>
          </a:xfrm>
          <a:prstGeom prst="rect">
            <a:avLst/>
          </a:prstGeom>
          <a:noFill/>
        </p:spPr>
      </p:pic>
      <p:sp>
        <p:nvSpPr>
          <p:cNvPr id="4" name="Rectangle 3"/>
          <p:cNvSpPr/>
          <p:nvPr/>
        </p:nvSpPr>
        <p:spPr>
          <a:xfrm>
            <a:off x="0" y="6273225"/>
            <a:ext cx="9144000" cy="584775"/>
          </a:xfrm>
          <a:prstGeom prst="rect">
            <a:avLst/>
          </a:prstGeom>
        </p:spPr>
        <p:txBody>
          <a:bodyPr wrap="square">
            <a:spAutoFit/>
          </a:bodyPr>
          <a:lstStyle/>
          <a:p>
            <a:pPr algn="ctr"/>
            <a:r>
              <a:rPr lang="en-US" b="1" dirty="0" smtClean="0">
                <a:latin typeface="Arial" pitchFamily="34" charset="0"/>
                <a:cs typeface="Arial" pitchFamily="34" charset="0"/>
              </a:rPr>
              <a:t> </a:t>
            </a:r>
            <a:r>
              <a:rPr lang="en-US" sz="3200" b="1" dirty="0" smtClean="0">
                <a:latin typeface="Arial" pitchFamily="34" charset="0"/>
                <a:cs typeface="Arial" pitchFamily="34" charset="0"/>
              </a:rPr>
              <a:t>heir to the throne</a:t>
            </a:r>
            <a:endParaRPr lang="en-US" sz="32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953000" y="457200"/>
            <a:ext cx="3962400" cy="6001643"/>
          </a:xfrm>
          <a:prstGeom prst="rect">
            <a:avLst/>
          </a:prstGeom>
        </p:spPr>
        <p:txBody>
          <a:bodyPr wrap="square">
            <a:spAutoFit/>
          </a:bodyPr>
          <a:lstStyle/>
          <a:p>
            <a:r>
              <a:rPr lang="en-US" sz="3200" b="1" dirty="0" smtClean="0">
                <a:latin typeface="Arial" pitchFamily="34" charset="0"/>
                <a:cs typeface="Arial" pitchFamily="34" charset="0"/>
              </a:rPr>
              <a:t>Alexei, the heir to the throne,  had the hereditary disease of hemophilia.  </a:t>
            </a:r>
          </a:p>
          <a:p>
            <a:endParaRPr lang="en-US" sz="3200" b="1" dirty="0" smtClean="0">
              <a:latin typeface="Arial" pitchFamily="34" charset="0"/>
              <a:cs typeface="Arial" pitchFamily="34" charset="0"/>
            </a:endParaRPr>
          </a:p>
          <a:p>
            <a:r>
              <a:rPr lang="en-US" sz="3200" b="1" dirty="0" smtClean="0">
                <a:latin typeface="Arial" pitchFamily="34" charset="0"/>
                <a:cs typeface="Arial" pitchFamily="34" charset="0"/>
              </a:rPr>
              <a:t>This caused both personal grief and a dynastic problem for the line of succession.  If he died, no one would be left to be Czar.</a:t>
            </a:r>
            <a:endParaRPr lang="en-US" sz="3200" b="1" dirty="0">
              <a:latin typeface="Arial" pitchFamily="34" charset="0"/>
              <a:cs typeface="Arial" pitchFamily="34" charset="0"/>
            </a:endParaRPr>
          </a:p>
        </p:txBody>
      </p:sp>
      <p:pic>
        <p:nvPicPr>
          <p:cNvPr id="1026" name="Picture 2" descr="Alexandra with Alexei"/>
          <p:cNvPicPr>
            <a:picLocks noChangeAspect="1" noChangeArrowheads="1"/>
          </p:cNvPicPr>
          <p:nvPr/>
        </p:nvPicPr>
        <p:blipFill>
          <a:blip r:embed="rId2" cstate="print"/>
          <a:srcRect/>
          <a:stretch>
            <a:fillRect/>
          </a:stretch>
        </p:blipFill>
        <p:spPr bwMode="auto">
          <a:xfrm>
            <a:off x="685800" y="1219200"/>
            <a:ext cx="4181475" cy="427705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971800"/>
            <a:ext cx="8153400" cy="3539430"/>
          </a:xfrm>
          <a:prstGeom prst="rect">
            <a:avLst/>
          </a:prstGeom>
        </p:spPr>
        <p:txBody>
          <a:bodyPr wrap="square">
            <a:spAutoFit/>
          </a:bodyPr>
          <a:lstStyle/>
          <a:p>
            <a:r>
              <a:rPr lang="en-US" sz="2800" b="1" dirty="0" smtClean="0">
                <a:latin typeface="Arial" pitchFamily="34" charset="0"/>
                <a:cs typeface="Arial" pitchFamily="34" charset="0"/>
              </a:rPr>
              <a:t>Hemophilia is a rare bleeding disorder in which the blood doesn't clot normally.</a:t>
            </a:r>
          </a:p>
          <a:p>
            <a:r>
              <a:rPr lang="en-US" sz="2800" b="1" dirty="0" smtClean="0">
                <a:latin typeface="Arial" pitchFamily="34" charset="0"/>
                <a:cs typeface="Arial" pitchFamily="34" charset="0"/>
              </a:rPr>
              <a:t>If you have hemophilia, you may bleed for a longer time than others after an injury. You also may bleed inside your body (internally), especially in your knees, ankles, and elbows. This bleeding can damage your organs and tissues and may be life threatening.</a:t>
            </a:r>
            <a:endParaRPr lang="en-US" sz="2800" b="1" dirty="0">
              <a:latin typeface="Arial" pitchFamily="34" charset="0"/>
              <a:cs typeface="Arial" pitchFamily="34" charset="0"/>
            </a:endParaRPr>
          </a:p>
        </p:txBody>
      </p:sp>
      <p:pic>
        <p:nvPicPr>
          <p:cNvPr id="90114" name="Picture 2" descr="http://3.bp.blogspot.com/--RW2fKy1JTQ/T8MUcDTqPwI/AAAAAAAAEvM/w8the6pr6Ko/s1600/hemophilia-causes-2726.jpg"/>
          <p:cNvPicPr>
            <a:picLocks noChangeAspect="1" noChangeArrowheads="1"/>
          </p:cNvPicPr>
          <p:nvPr/>
        </p:nvPicPr>
        <p:blipFill>
          <a:blip r:embed="rId2" cstate="print"/>
          <a:srcRect/>
          <a:stretch>
            <a:fillRect/>
          </a:stretch>
        </p:blipFill>
        <p:spPr bwMode="auto">
          <a:xfrm>
            <a:off x="3124200" y="609600"/>
            <a:ext cx="2712203" cy="2286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953000" y="533400"/>
            <a:ext cx="3352800" cy="5632311"/>
          </a:xfrm>
          <a:prstGeom prst="rect">
            <a:avLst/>
          </a:prstGeom>
          <a:noFill/>
          <a:ln w="9525">
            <a:noFill/>
            <a:miter lim="800000"/>
            <a:headEnd/>
            <a:tailEnd/>
          </a:ln>
          <a:effectLst/>
        </p:spPr>
        <p:txBody>
          <a:bodyPr wrap="square">
            <a:spAutoFit/>
          </a:bodyPr>
          <a:lstStyle/>
          <a:p>
            <a:pPr algn="ctr">
              <a:spcBef>
                <a:spcPct val="50000"/>
              </a:spcBef>
            </a:pPr>
            <a:r>
              <a:rPr lang="en-US" sz="2000" b="1" dirty="0" smtClean="0">
                <a:latin typeface="Arial" pitchFamily="34" charset="0"/>
                <a:cs typeface="Arial" pitchFamily="34" charset="0"/>
              </a:rPr>
              <a:t>Rasputin was a charismatic peasant healer. He was said to possess the ability to heal through prayer.  He was indeed able to give the boy some relief, in spite of the doctors' prediction that he would die.</a:t>
            </a:r>
            <a:r>
              <a:rPr lang="en-US" sz="2000" b="1" baseline="30000" dirty="0" smtClean="0">
                <a:latin typeface="Arial" pitchFamily="34" charset="0"/>
                <a:cs typeface="Arial" pitchFamily="34" charset="0"/>
              </a:rPr>
              <a:t>[</a:t>
            </a:r>
            <a:r>
              <a:rPr lang="en-US" sz="2000" b="1" dirty="0" smtClean="0">
                <a:latin typeface="Arial" pitchFamily="34" charset="0"/>
                <a:cs typeface="Arial" pitchFamily="34" charset="0"/>
              </a:rPr>
              <a:t> Every time the boy had an injury which caused him internal or external bleeding, Rasputin was called, and </a:t>
            </a:r>
            <a:r>
              <a:rPr lang="en-US" sz="2000" b="1" dirty="0" err="1" smtClean="0">
                <a:latin typeface="Arial" pitchFamily="34" charset="0"/>
                <a:cs typeface="Arial" pitchFamily="34" charset="0"/>
              </a:rPr>
              <a:t>Alexie</a:t>
            </a:r>
            <a:r>
              <a:rPr lang="en-US" sz="2000" b="1" dirty="0" smtClean="0">
                <a:latin typeface="Arial" pitchFamily="34" charset="0"/>
                <a:cs typeface="Arial" pitchFamily="34" charset="0"/>
              </a:rPr>
              <a:t> subsequently got better. This made it appear that Rasputin was effectively healing him.</a:t>
            </a:r>
            <a:endParaRPr lang="en-US" sz="2000" b="1" dirty="0">
              <a:latin typeface="Arial" pitchFamily="34" charset="0"/>
              <a:cs typeface="Arial" pitchFamily="34" charset="0"/>
            </a:endParaRPr>
          </a:p>
        </p:txBody>
      </p:sp>
      <p:pic>
        <p:nvPicPr>
          <p:cNvPr id="12294" name="Picture 6" descr="rasputin"/>
          <p:cNvPicPr>
            <a:picLocks noChangeAspect="1" noChangeArrowheads="1"/>
          </p:cNvPicPr>
          <p:nvPr/>
        </p:nvPicPr>
        <p:blipFill>
          <a:blip r:embed="rId2" cstate="print"/>
          <a:srcRect/>
          <a:stretch>
            <a:fillRect/>
          </a:stretch>
        </p:blipFill>
        <p:spPr bwMode="auto">
          <a:xfrm>
            <a:off x="990600" y="914400"/>
            <a:ext cx="3533775" cy="52768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Rectangle 6"/>
          <p:cNvSpPr>
            <a:spLocks noGrp="1" noChangeArrowheads="1"/>
          </p:cNvSpPr>
          <p:nvPr>
            <p:ph type="body" sz="half" idx="2"/>
          </p:nvPr>
        </p:nvSpPr>
        <p:spPr>
          <a:xfrm>
            <a:off x="4648200" y="1600200"/>
            <a:ext cx="4495800" cy="5257800"/>
          </a:xfrm>
        </p:spPr>
        <p:txBody>
          <a:bodyPr/>
          <a:lstStyle/>
          <a:p>
            <a:pPr>
              <a:buNone/>
            </a:pPr>
            <a:r>
              <a:rPr lang="en-US" sz="2800" b="1" dirty="0" smtClean="0">
                <a:latin typeface="Arial" pitchFamily="34" charset="0"/>
                <a:cs typeface="Arial" pitchFamily="34" charset="0"/>
              </a:rPr>
              <a:t>Rasputin is able to manipulate Nicholas and Alexander because of this ability to help their son.</a:t>
            </a:r>
            <a:endParaRPr lang="en-US" sz="2800" b="1" dirty="0">
              <a:latin typeface="Arial" pitchFamily="34" charset="0"/>
              <a:cs typeface="Arial" pitchFamily="34" charset="0"/>
            </a:endParaRPr>
          </a:p>
        </p:txBody>
      </p:sp>
      <p:pic>
        <p:nvPicPr>
          <p:cNvPr id="20487" name="Picture 7" descr="cartoon"/>
          <p:cNvPicPr>
            <a:picLocks noChangeAspect="1" noChangeArrowheads="1"/>
          </p:cNvPicPr>
          <p:nvPr/>
        </p:nvPicPr>
        <p:blipFill>
          <a:blip r:embed="rId3" cstate="print"/>
          <a:srcRect/>
          <a:stretch>
            <a:fillRect/>
          </a:stretch>
        </p:blipFill>
        <p:spPr bwMode="auto">
          <a:xfrm>
            <a:off x="685800" y="457200"/>
            <a:ext cx="3660775" cy="4953000"/>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www.ku.edu/~libsite/wwi-www/RusRev/images/rr13a.jpg"/>
          <p:cNvPicPr>
            <a:picLocks noChangeAspect="1" noChangeArrowheads="1"/>
          </p:cNvPicPr>
          <p:nvPr/>
        </p:nvPicPr>
        <p:blipFill>
          <a:blip r:embed="rId2" cstate="print"/>
          <a:srcRect/>
          <a:stretch>
            <a:fillRect/>
          </a:stretch>
        </p:blipFill>
        <p:spPr bwMode="auto">
          <a:xfrm>
            <a:off x="1752600" y="1752600"/>
            <a:ext cx="6096000" cy="4572000"/>
          </a:xfrm>
          <a:prstGeom prst="rect">
            <a:avLst/>
          </a:prstGeom>
          <a:noFill/>
        </p:spPr>
      </p:pic>
      <p:sp>
        <p:nvSpPr>
          <p:cNvPr id="6" name="Rectangle 5"/>
          <p:cNvSpPr/>
          <p:nvPr/>
        </p:nvSpPr>
        <p:spPr>
          <a:xfrm>
            <a:off x="304800" y="304800"/>
            <a:ext cx="8839200" cy="830997"/>
          </a:xfrm>
          <a:prstGeom prst="rect">
            <a:avLst/>
          </a:prstGeom>
        </p:spPr>
        <p:txBody>
          <a:bodyPr wrap="square">
            <a:spAutoFit/>
          </a:bodyPr>
          <a:lstStyle/>
          <a:p>
            <a:pPr algn="ctr"/>
            <a:r>
              <a:rPr lang="en-US" b="1" u="sng" dirty="0" smtClean="0">
                <a:latin typeface="Arial" pitchFamily="34" charset="0"/>
                <a:cs typeface="Arial" pitchFamily="34" charset="0"/>
              </a:rPr>
              <a:t>Allegory</a:t>
            </a:r>
            <a:r>
              <a:rPr lang="en-US" b="1" dirty="0" smtClean="0">
                <a:latin typeface="Arial" pitchFamily="34" charset="0"/>
                <a:cs typeface="Arial" pitchFamily="34" charset="0"/>
              </a:rPr>
              <a:t>-using figures and actions to represent </a:t>
            </a:r>
          </a:p>
          <a:p>
            <a:pPr algn="ctr"/>
            <a:r>
              <a:rPr lang="en-US" b="1" dirty="0" smtClean="0">
                <a:latin typeface="Arial" pitchFamily="34" charset="0"/>
                <a:cs typeface="Arial" pitchFamily="34" charset="0"/>
              </a:rPr>
              <a:t>actual events or truths about human existence</a:t>
            </a:r>
            <a:endParaRPr lang="en-US" b="1" dirty="0">
              <a:latin typeface="Arial" pitchFamily="34" charset="0"/>
              <a:cs typeface="Arial"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animalfarm"/>
          <p:cNvPicPr>
            <a:picLocks noChangeAspect="1" noChangeArrowheads="1"/>
          </p:cNvPicPr>
          <p:nvPr/>
        </p:nvPicPr>
        <p:blipFill>
          <a:blip r:embed="rId2" cstate="print"/>
          <a:srcRect/>
          <a:stretch>
            <a:fillRect/>
          </a:stretch>
        </p:blipFill>
        <p:spPr bwMode="auto">
          <a:xfrm>
            <a:off x="609600" y="1752600"/>
            <a:ext cx="2070100" cy="3505200"/>
          </a:xfrm>
          <a:prstGeom prst="rect">
            <a:avLst/>
          </a:prstGeom>
          <a:noFill/>
        </p:spPr>
      </p:pic>
      <p:sp>
        <p:nvSpPr>
          <p:cNvPr id="20486" name="WordArt 6"/>
          <p:cNvSpPr>
            <a:spLocks noChangeArrowheads="1" noChangeShapeType="1" noTextEdit="1"/>
          </p:cNvSpPr>
          <p:nvPr/>
        </p:nvSpPr>
        <p:spPr bwMode="auto">
          <a:xfrm>
            <a:off x="4191000" y="1219200"/>
            <a:ext cx="3429000" cy="838200"/>
          </a:xfrm>
          <a:prstGeom prst="rect">
            <a:avLst/>
          </a:prstGeom>
        </p:spPr>
        <p:txBody>
          <a:bodyPr wrap="none" fromWordArt="1">
            <a:prstTxWarp prst="textPlain">
              <a:avLst>
                <a:gd name="adj" fmla="val 50000"/>
              </a:avLst>
            </a:prstTxWarp>
          </a:bodyPr>
          <a:lstStyle/>
          <a:p>
            <a:pPr algn="ctr"/>
            <a:r>
              <a:rPr lang="en-US" sz="3600" kern="10" dirty="0">
                <a:ln w="9525">
                  <a:solidFill>
                    <a:srgbClr val="000000"/>
                  </a:solidFill>
                  <a:round/>
                  <a:headEnd/>
                  <a:tailEnd/>
                </a:ln>
                <a:solidFill>
                  <a:srgbClr val="260000"/>
                </a:solidFill>
                <a:latin typeface="ArabBruD"/>
              </a:rPr>
              <a:t>It's a Satire</a:t>
            </a:r>
          </a:p>
        </p:txBody>
      </p:sp>
      <p:sp>
        <p:nvSpPr>
          <p:cNvPr id="20487" name="Text Box 7"/>
          <p:cNvSpPr txBox="1">
            <a:spLocks noChangeArrowheads="1"/>
          </p:cNvSpPr>
          <p:nvPr/>
        </p:nvSpPr>
        <p:spPr bwMode="auto">
          <a:xfrm>
            <a:off x="3505200" y="2743200"/>
            <a:ext cx="5105400" cy="3505200"/>
          </a:xfrm>
          <a:prstGeom prst="rect">
            <a:avLst/>
          </a:prstGeom>
          <a:noFill/>
          <a:ln w="9525">
            <a:noFill/>
            <a:miter lim="800000"/>
            <a:headEnd/>
            <a:tailEnd/>
          </a:ln>
          <a:effectLst/>
        </p:spPr>
        <p:txBody>
          <a:bodyPr>
            <a:spAutoFit/>
          </a:bodyPr>
          <a:lstStyle/>
          <a:p>
            <a:pPr>
              <a:spcBef>
                <a:spcPct val="50000"/>
              </a:spcBef>
            </a:pPr>
            <a:r>
              <a:rPr lang="en-US" sz="3200"/>
              <a:t>A composition making fun of something, usually political.</a:t>
            </a:r>
          </a:p>
          <a:p>
            <a:pPr>
              <a:spcBef>
                <a:spcPct val="50000"/>
              </a:spcBef>
            </a:pPr>
            <a:endParaRPr lang="en-US" sz="3200"/>
          </a:p>
          <a:p>
            <a:pPr>
              <a:spcBef>
                <a:spcPct val="50000"/>
              </a:spcBef>
            </a:pPr>
            <a:r>
              <a:rPr lang="en-US" sz="3200" i="1"/>
              <a:t>Animal Farm</a:t>
            </a:r>
            <a:r>
              <a:rPr lang="en-US" sz="3200"/>
              <a:t> makes fun of political society after the </a:t>
            </a:r>
            <a:r>
              <a:rPr lang="en-US" sz="3200" u="sng"/>
              <a:t>Bolshevik Revolution</a:t>
            </a:r>
            <a:r>
              <a:rPr lang="en-US" sz="320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0" y="0"/>
            <a:ext cx="9144000" cy="1371600"/>
          </a:xfrm>
        </p:spPr>
        <p:txBody>
          <a:bodyPr/>
          <a:lstStyle/>
          <a:p>
            <a:r>
              <a:rPr lang="en-US" sz="3600" b="1" dirty="0" smtClean="0">
                <a:latin typeface="Arial" pitchFamily="34" charset="0"/>
                <a:cs typeface="Arial" pitchFamily="34" charset="0"/>
              </a:rPr>
              <a:t>Pre-Revolutionary Russia</a:t>
            </a:r>
            <a:br>
              <a:rPr lang="en-US" sz="3600" b="1" dirty="0" smtClean="0">
                <a:latin typeface="Arial" pitchFamily="34" charset="0"/>
                <a:cs typeface="Arial" pitchFamily="34" charset="0"/>
              </a:rPr>
            </a:br>
            <a:r>
              <a:rPr lang="en-US" sz="2400" b="1" dirty="0" smtClean="0">
                <a:latin typeface="Arial" pitchFamily="34" charset="0"/>
                <a:cs typeface="Arial" pitchFamily="34" charset="0"/>
              </a:rPr>
              <a:t>Failing Russian Economy</a:t>
            </a:r>
            <a:endParaRPr lang="en-US" sz="3600" b="1" dirty="0">
              <a:latin typeface="Arial" pitchFamily="34" charset="0"/>
              <a:cs typeface="Arial" pitchFamily="34" charset="0"/>
            </a:endParaRPr>
          </a:p>
        </p:txBody>
      </p:sp>
      <p:sp>
        <p:nvSpPr>
          <p:cNvPr id="6150" name="Rectangle 6"/>
          <p:cNvSpPr>
            <a:spLocks noGrp="1" noChangeArrowheads="1"/>
          </p:cNvSpPr>
          <p:nvPr>
            <p:ph type="body" sz="half" idx="2"/>
          </p:nvPr>
        </p:nvSpPr>
        <p:spPr>
          <a:xfrm>
            <a:off x="3581400" y="1447800"/>
            <a:ext cx="5562600" cy="5410200"/>
          </a:xfrm>
        </p:spPr>
        <p:txBody>
          <a:bodyPr/>
          <a:lstStyle/>
          <a:p>
            <a:pPr>
              <a:buNone/>
            </a:pPr>
            <a:r>
              <a:rPr lang="en-US" sz="2400" b="1" dirty="0" smtClean="0">
                <a:latin typeface="Arial" pitchFamily="34" charset="0"/>
                <a:cs typeface="Arial" pitchFamily="34" charset="0"/>
              </a:rPr>
              <a:t>Nicholas II became tsar in 1884.</a:t>
            </a:r>
          </a:p>
          <a:p>
            <a:pPr>
              <a:buNone/>
            </a:pPr>
            <a:r>
              <a:rPr lang="en-US" sz="2400" b="1" dirty="0" smtClean="0">
                <a:latin typeface="Arial" pitchFamily="34" charset="0"/>
                <a:cs typeface="Arial" pitchFamily="34" charset="0"/>
              </a:rPr>
              <a:t>Russia was the only </a:t>
            </a:r>
            <a:r>
              <a:rPr lang="en-US" sz="2400" b="1" dirty="0">
                <a:latin typeface="Arial" pitchFamily="34" charset="0"/>
                <a:cs typeface="Arial" pitchFamily="34" charset="0"/>
              </a:rPr>
              <a:t>true autocracy left in </a:t>
            </a:r>
            <a:r>
              <a:rPr lang="en-US" sz="2400" b="1" dirty="0" smtClean="0">
                <a:latin typeface="Arial" pitchFamily="34" charset="0"/>
                <a:cs typeface="Arial" pitchFamily="34" charset="0"/>
              </a:rPr>
              <a:t>Europe.</a:t>
            </a:r>
          </a:p>
          <a:p>
            <a:pPr>
              <a:buNone/>
            </a:pPr>
            <a:r>
              <a:rPr lang="en-US" sz="2400" b="1" dirty="0" smtClean="0">
                <a:latin typeface="Arial" pitchFamily="34" charset="0"/>
                <a:cs typeface="Arial" pitchFamily="34" charset="0"/>
              </a:rPr>
              <a:t>Russia had not caught up with the Industrial Revolution.</a:t>
            </a:r>
          </a:p>
          <a:p>
            <a:pPr>
              <a:buNone/>
            </a:pPr>
            <a:r>
              <a:rPr lang="en-US" sz="2400" b="1" dirty="0" smtClean="0">
                <a:latin typeface="Arial" pitchFamily="34" charset="0"/>
                <a:cs typeface="Arial" pitchFamily="34" charset="0"/>
              </a:rPr>
              <a:t>Russia cannot compete with industrial countries economically !</a:t>
            </a:r>
          </a:p>
          <a:p>
            <a:pPr>
              <a:buNone/>
            </a:pPr>
            <a:r>
              <a:rPr lang="en-US" sz="2400" b="1" dirty="0" smtClean="0">
                <a:latin typeface="Arial" pitchFamily="34" charset="0"/>
                <a:cs typeface="Arial" pitchFamily="34" charset="0"/>
              </a:rPr>
              <a:t>There are no </a:t>
            </a:r>
            <a:r>
              <a:rPr lang="en-US" sz="2400" b="1" dirty="0">
                <a:latin typeface="Arial" pitchFamily="34" charset="0"/>
                <a:cs typeface="Arial" pitchFamily="34" charset="0"/>
              </a:rPr>
              <a:t>type </a:t>
            </a:r>
            <a:r>
              <a:rPr lang="en-US" sz="2400" b="1" dirty="0" smtClean="0">
                <a:latin typeface="Arial" pitchFamily="34" charset="0"/>
                <a:cs typeface="Arial" pitchFamily="34" charset="0"/>
              </a:rPr>
              <a:t>representative </a:t>
            </a:r>
          </a:p>
          <a:p>
            <a:pPr>
              <a:buNone/>
            </a:pPr>
            <a:r>
              <a:rPr lang="en-US" sz="2400" b="1" dirty="0" smtClean="0">
                <a:latin typeface="Arial" pitchFamily="34" charset="0"/>
                <a:cs typeface="Arial" pitchFamily="34" charset="0"/>
              </a:rPr>
              <a:t>     political institutions.</a:t>
            </a:r>
          </a:p>
          <a:p>
            <a:pPr>
              <a:buNone/>
            </a:pPr>
            <a:r>
              <a:rPr lang="en-US" sz="2400" b="1" dirty="0" smtClean="0">
                <a:latin typeface="Arial" pitchFamily="34" charset="0"/>
                <a:cs typeface="Arial" pitchFamily="34" charset="0"/>
              </a:rPr>
              <a:t>Russo-Japanese War (1904) </a:t>
            </a:r>
          </a:p>
          <a:p>
            <a:pPr>
              <a:buNone/>
            </a:pPr>
            <a:r>
              <a:rPr lang="en-US" sz="2400" b="1" dirty="0" smtClean="0">
                <a:latin typeface="Arial" pitchFamily="34" charset="0"/>
                <a:cs typeface="Arial" pitchFamily="34" charset="0"/>
              </a:rPr>
              <a:t>     -- defeat led to instability.</a:t>
            </a:r>
          </a:p>
          <a:p>
            <a:pPr>
              <a:buNone/>
            </a:pPr>
            <a:r>
              <a:rPr lang="en-US" sz="2400" b="1" dirty="0" smtClean="0">
                <a:latin typeface="Arial" pitchFamily="34" charset="0"/>
                <a:cs typeface="Arial" pitchFamily="34" charset="0"/>
              </a:rPr>
              <a:t>World War I 1914-1918</a:t>
            </a:r>
          </a:p>
          <a:p>
            <a:endParaRPr lang="en-US" sz="1200" b="1" dirty="0">
              <a:latin typeface="Arial" pitchFamily="34" charset="0"/>
              <a:cs typeface="Arial" pitchFamily="34" charset="0"/>
            </a:endParaRPr>
          </a:p>
        </p:txBody>
      </p:sp>
      <p:pic>
        <p:nvPicPr>
          <p:cNvPr id="5" name="Picture 4" descr="nicholas_portrait1.jpg"/>
          <p:cNvPicPr>
            <a:picLocks noChangeAspect="1"/>
          </p:cNvPicPr>
          <p:nvPr/>
        </p:nvPicPr>
        <p:blipFill>
          <a:blip r:embed="rId3" cstate="print"/>
          <a:stretch>
            <a:fillRect/>
          </a:stretch>
        </p:blipFill>
        <p:spPr>
          <a:xfrm>
            <a:off x="304800" y="1981200"/>
            <a:ext cx="2993571" cy="4191000"/>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381000" y="533400"/>
            <a:ext cx="4419600" cy="2554545"/>
          </a:xfrm>
          <a:prstGeom prst="rect">
            <a:avLst/>
          </a:prstGeom>
          <a:noFill/>
          <a:ln w="9525">
            <a:noFill/>
            <a:miter lim="800000"/>
            <a:headEnd/>
            <a:tailEnd/>
          </a:ln>
          <a:effectLst/>
        </p:spPr>
        <p:txBody>
          <a:bodyPr wrap="square">
            <a:spAutoFit/>
          </a:bodyPr>
          <a:lstStyle/>
          <a:p>
            <a:pPr>
              <a:spcBef>
                <a:spcPct val="50000"/>
              </a:spcBef>
            </a:pPr>
            <a:r>
              <a:rPr lang="en-US" sz="3200" b="1" dirty="0">
                <a:latin typeface="Arial" pitchFamily="34" charset="0"/>
                <a:cs typeface="Arial" pitchFamily="34" charset="0"/>
              </a:rPr>
              <a:t>The last </a:t>
            </a:r>
            <a:r>
              <a:rPr lang="en-US" sz="3200" b="1" dirty="0" smtClean="0">
                <a:latin typeface="Arial" pitchFamily="34" charset="0"/>
                <a:cs typeface="Arial" pitchFamily="34" charset="0"/>
              </a:rPr>
              <a:t>Romanov: </a:t>
            </a:r>
            <a:r>
              <a:rPr lang="en-US" sz="3200" b="1" dirty="0">
                <a:latin typeface="Arial" pitchFamily="34" charset="0"/>
                <a:cs typeface="Arial" pitchFamily="34" charset="0"/>
              </a:rPr>
              <a:t>Nicholas </a:t>
            </a:r>
            <a:r>
              <a:rPr lang="en-US" sz="3200" b="1" dirty="0" smtClean="0">
                <a:latin typeface="Arial" pitchFamily="34" charset="0"/>
                <a:cs typeface="Arial" pitchFamily="34" charset="0"/>
              </a:rPr>
              <a:t>II - believed he was the absolute ruler anointed by God.</a:t>
            </a:r>
            <a:endParaRPr lang="en-US" sz="3600" b="1" dirty="0">
              <a:latin typeface="Arial" pitchFamily="34" charset="0"/>
              <a:cs typeface="Arial" pitchFamily="34" charset="0"/>
            </a:endParaRPr>
          </a:p>
        </p:txBody>
      </p:sp>
      <p:sp>
        <p:nvSpPr>
          <p:cNvPr id="6147" name="Text Box 3"/>
          <p:cNvSpPr txBox="1">
            <a:spLocks noChangeArrowheads="1"/>
          </p:cNvSpPr>
          <p:nvPr/>
        </p:nvSpPr>
        <p:spPr bwMode="auto">
          <a:xfrm>
            <a:off x="533400" y="3048000"/>
            <a:ext cx="7924800" cy="3754874"/>
          </a:xfrm>
          <a:prstGeom prst="rect">
            <a:avLst/>
          </a:prstGeom>
          <a:noFill/>
          <a:ln w="9525">
            <a:noFill/>
            <a:miter lim="800000"/>
            <a:headEnd/>
            <a:tailEnd/>
          </a:ln>
          <a:effectLst/>
        </p:spPr>
        <p:txBody>
          <a:bodyPr wrap="square">
            <a:spAutoFit/>
          </a:bodyPr>
          <a:lstStyle/>
          <a:p>
            <a:pPr>
              <a:spcBef>
                <a:spcPct val="50000"/>
              </a:spcBef>
              <a:buFont typeface="Arial" pitchFamily="34" charset="0"/>
              <a:buChar char="•"/>
            </a:pPr>
            <a:r>
              <a:rPr lang="en-US" sz="2800" b="1" dirty="0" smtClean="0">
                <a:latin typeface="Arial" pitchFamily="34" charset="0"/>
                <a:cs typeface="Arial" pitchFamily="34" charset="0"/>
              </a:rPr>
              <a:t>Weak leader</a:t>
            </a:r>
          </a:p>
          <a:p>
            <a:pPr>
              <a:spcBef>
                <a:spcPct val="50000"/>
              </a:spcBef>
              <a:buFont typeface="Arial" pitchFamily="34" charset="0"/>
              <a:buChar char="•"/>
            </a:pPr>
            <a:r>
              <a:rPr lang="en-US" sz="2800" b="1" dirty="0" smtClean="0">
                <a:latin typeface="Arial" pitchFamily="34" charset="0"/>
                <a:cs typeface="Arial" pitchFamily="34" charset="0"/>
              </a:rPr>
              <a:t>Royal extravagance</a:t>
            </a:r>
          </a:p>
          <a:p>
            <a:pPr>
              <a:spcBef>
                <a:spcPct val="50000"/>
              </a:spcBef>
              <a:buFont typeface="Arial" pitchFamily="34" charset="0"/>
              <a:buChar char="•"/>
            </a:pPr>
            <a:r>
              <a:rPr lang="en-US" sz="2800" b="1" dirty="0" smtClean="0">
                <a:latin typeface="Arial" pitchFamily="34" charset="0"/>
                <a:cs typeface="Arial" pitchFamily="34" charset="0"/>
              </a:rPr>
              <a:t>Executions/Exiles</a:t>
            </a:r>
          </a:p>
          <a:p>
            <a:pPr>
              <a:spcBef>
                <a:spcPct val="50000"/>
              </a:spcBef>
              <a:buFont typeface="Arial" pitchFamily="34" charset="0"/>
              <a:buChar char="•"/>
            </a:pPr>
            <a:r>
              <a:rPr lang="en-US" sz="2800" b="1" dirty="0" smtClean="0">
                <a:latin typeface="Arial" pitchFamily="34" charset="0"/>
                <a:cs typeface="Arial" pitchFamily="34" charset="0"/>
              </a:rPr>
              <a:t>Censorship</a:t>
            </a:r>
          </a:p>
          <a:p>
            <a:pPr>
              <a:spcBef>
                <a:spcPct val="50000"/>
              </a:spcBef>
              <a:buFont typeface="Arial" pitchFamily="34" charset="0"/>
              <a:buChar char="•"/>
            </a:pPr>
            <a:r>
              <a:rPr lang="en-US" sz="2800" b="1" dirty="0" smtClean="0">
                <a:latin typeface="Arial" pitchFamily="34" charset="0"/>
                <a:cs typeface="Arial" pitchFamily="34" charset="0"/>
              </a:rPr>
              <a:t>Secret police</a:t>
            </a:r>
          </a:p>
          <a:p>
            <a:pPr>
              <a:spcBef>
                <a:spcPct val="50000"/>
              </a:spcBef>
              <a:buFont typeface="Arial" pitchFamily="34" charset="0"/>
              <a:buChar char="•"/>
            </a:pPr>
            <a:r>
              <a:rPr lang="en-US" sz="2800" b="1" dirty="0" smtClean="0">
                <a:latin typeface="Arial" pitchFamily="34" charset="0"/>
                <a:cs typeface="Arial" pitchFamily="34" charset="0"/>
              </a:rPr>
              <a:t>Pogroms (</a:t>
            </a:r>
            <a:r>
              <a:rPr lang="en-US" sz="1800" b="1" dirty="0">
                <a:latin typeface="Arial" pitchFamily="34" charset="0"/>
                <a:cs typeface="Arial" pitchFamily="34" charset="0"/>
              </a:rPr>
              <a:t>organized violence against Jews</a:t>
            </a:r>
            <a:r>
              <a:rPr lang="en-US" sz="2800" b="1" dirty="0" smtClean="0">
                <a:latin typeface="Arial" pitchFamily="34" charset="0"/>
                <a:cs typeface="Arial" pitchFamily="34" charset="0"/>
              </a:rPr>
              <a:t>)</a:t>
            </a:r>
          </a:p>
        </p:txBody>
      </p:sp>
      <p:pic>
        <p:nvPicPr>
          <p:cNvPr id="6151" name="Picture 7" descr="2002nich2"/>
          <p:cNvPicPr>
            <a:picLocks noChangeAspect="1" noChangeArrowheads="1"/>
          </p:cNvPicPr>
          <p:nvPr/>
        </p:nvPicPr>
        <p:blipFill>
          <a:blip r:embed="rId2" cstate="print"/>
          <a:srcRect/>
          <a:stretch>
            <a:fillRect/>
          </a:stretch>
        </p:blipFill>
        <p:spPr bwMode="auto">
          <a:xfrm>
            <a:off x="4724400" y="609600"/>
            <a:ext cx="3714750" cy="4857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dissolve">
                                      <p:cBhvr>
                                        <p:cTn id="7"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2" descr="D:\Slides\10-1 2.2D.BMP"/>
          <p:cNvPicPr>
            <a:picLocks noChangeAspect="1" noChangeArrowheads="1"/>
          </p:cNvPicPr>
          <p:nvPr/>
        </p:nvPicPr>
        <p:blipFill>
          <a:blip r:embed="rId2" cstate="print"/>
          <a:srcRect t="3333" b="3333"/>
          <a:stretch>
            <a:fillRect/>
          </a:stretch>
        </p:blipFill>
        <p:spPr bwMode="auto">
          <a:xfrm>
            <a:off x="381000" y="228600"/>
            <a:ext cx="4062413" cy="6400800"/>
          </a:xfrm>
          <a:prstGeom prst="rect">
            <a:avLst/>
          </a:prstGeom>
          <a:noFill/>
        </p:spPr>
      </p:pic>
      <p:sp>
        <p:nvSpPr>
          <p:cNvPr id="3" name="Rectangle 3"/>
          <p:cNvSpPr txBox="1">
            <a:spLocks noChangeArrowheads="1"/>
          </p:cNvSpPr>
          <p:nvPr/>
        </p:nvSpPr>
        <p:spPr>
          <a:xfrm>
            <a:off x="4419600" y="228600"/>
            <a:ext cx="4495800" cy="6172200"/>
          </a:xfrm>
          <a:prstGeom prst="rect">
            <a:avLst/>
          </a:prstGeom>
        </p:spPr>
        <p:txBody>
          <a:bodyPr/>
          <a:lstStyle/>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sng" strike="noStrike" kern="0" cap="none" spc="0" normalizeH="0" baseline="0" noProof="0" dirty="0" smtClean="0">
                <a:ln>
                  <a:noFill/>
                </a:ln>
                <a:solidFill>
                  <a:schemeClr val="tx1"/>
                </a:solidFill>
                <a:effectLst/>
                <a:uLnTx/>
                <a:uFillTx/>
                <a:latin typeface="Arial" pitchFamily="34" charset="0"/>
                <a:ea typeface="+mn-ea"/>
                <a:cs typeface="Arial" pitchFamily="34" charset="0"/>
              </a:rPr>
              <a:t>Problems</a:t>
            </a:r>
            <a:endPar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endParaRPr>
          </a:p>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Illiteracy is high</a:t>
            </a:r>
          </a:p>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Poverty is widespread</a:t>
            </a:r>
          </a:p>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Good land is scarce</a:t>
            </a:r>
          </a:p>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Little food available</a:t>
            </a:r>
          </a:p>
          <a:p>
            <a:pPr marL="609600" marR="0" lvl="0" indent="-609600" algn="ctr" defTabSz="914400" rtl="0" eaLnBrk="1" fontAlgn="base" latinLnBrk="0" hangingPunct="1">
              <a:lnSpc>
                <a:spcPct val="90000"/>
              </a:lnSpc>
              <a:spcBef>
                <a:spcPct val="5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Arial" pitchFamily="34" charset="0"/>
                <a:ea typeface="+mn-ea"/>
                <a:cs typeface="Arial" pitchFamily="34" charset="0"/>
              </a:rPr>
              <a:t>Supplies go to the war - nothing left for the common peasant</a:t>
            </a:r>
          </a:p>
          <a:p>
            <a:pPr marL="609600" marR="0" lvl="0" indent="-609600" algn="l" defTabSz="914400" rtl="0" eaLnBrk="1" fontAlgn="base" latinLnBrk="0" hangingPunct="1">
              <a:lnSpc>
                <a:spcPct val="90000"/>
              </a:lnSpc>
              <a:spcBef>
                <a:spcPct val="20000"/>
              </a:spcBef>
              <a:spcAft>
                <a:spcPct val="0"/>
              </a:spcAft>
              <a:buClrTx/>
              <a:buSzTx/>
              <a:buFontTx/>
              <a:buChar char="•"/>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Rectangle 1030"/>
          <p:cNvSpPr>
            <a:spLocks noChangeArrowheads="1"/>
          </p:cNvSpPr>
          <p:nvPr/>
        </p:nvSpPr>
        <p:spPr bwMode="auto">
          <a:xfrm>
            <a:off x="0" y="1520825"/>
            <a:ext cx="9144000" cy="0"/>
          </a:xfrm>
          <a:prstGeom prst="rect">
            <a:avLst/>
          </a:prstGeom>
          <a:noFill/>
          <a:ln w="9525">
            <a:noFill/>
            <a:miter lim="800000"/>
            <a:headEnd/>
            <a:tailEnd/>
          </a:ln>
          <a:effectLst/>
        </p:spPr>
        <p:txBody>
          <a:bodyPr>
            <a:spAutoFit/>
          </a:bodyPr>
          <a:lstStyle/>
          <a:p>
            <a:endParaRPr lang="en-US"/>
          </a:p>
        </p:txBody>
      </p:sp>
      <p:pic>
        <p:nvPicPr>
          <p:cNvPr id="25609" name="Picture 1033" descr="familybig"/>
          <p:cNvPicPr>
            <a:picLocks noChangeAspect="1" noChangeArrowheads="1"/>
          </p:cNvPicPr>
          <p:nvPr/>
        </p:nvPicPr>
        <p:blipFill>
          <a:blip r:embed="rId2" cstate="print"/>
          <a:srcRect/>
          <a:stretch>
            <a:fillRect/>
          </a:stretch>
        </p:blipFill>
        <p:spPr bwMode="auto">
          <a:xfrm>
            <a:off x="1371600" y="304800"/>
            <a:ext cx="6400800" cy="5279441"/>
          </a:xfrm>
          <a:prstGeom prst="rect">
            <a:avLst/>
          </a:prstGeom>
          <a:noFill/>
        </p:spPr>
      </p:pic>
      <p:sp>
        <p:nvSpPr>
          <p:cNvPr id="4" name="TextBox 3"/>
          <p:cNvSpPr txBox="1"/>
          <p:nvPr/>
        </p:nvSpPr>
        <p:spPr>
          <a:xfrm>
            <a:off x="1143000" y="5638800"/>
            <a:ext cx="7119257" cy="461665"/>
          </a:xfrm>
          <a:prstGeom prst="rect">
            <a:avLst/>
          </a:prstGeom>
          <a:noFill/>
        </p:spPr>
        <p:txBody>
          <a:bodyPr wrap="none" rtlCol="0">
            <a:spAutoFit/>
          </a:bodyPr>
          <a:lstStyle/>
          <a:p>
            <a:r>
              <a:rPr lang="en-US" b="1" dirty="0" smtClean="0">
                <a:latin typeface="Arial" pitchFamily="34" charset="0"/>
                <a:cs typeface="Arial" pitchFamily="34" charset="0"/>
              </a:rPr>
              <a:t>The royal family :  four daughters, only one son</a:t>
            </a:r>
            <a:endParaRPr lang="en-US"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a:xfrm>
            <a:off x="457200" y="274638"/>
            <a:ext cx="8686800" cy="1143000"/>
          </a:xfrm>
        </p:spPr>
        <p:txBody>
          <a:bodyPr/>
          <a:lstStyle/>
          <a:p>
            <a:pPr algn="l"/>
            <a:r>
              <a:rPr lang="en-US" sz="4000" b="1" dirty="0">
                <a:latin typeface="Arial" pitchFamily="34" charset="0"/>
                <a:cs typeface="Arial" pitchFamily="34" charset="0"/>
              </a:rPr>
              <a:t>Alexandra: </a:t>
            </a:r>
            <a:r>
              <a:rPr lang="en-US" sz="4000" b="1" dirty="0" smtClean="0">
                <a:latin typeface="Arial" pitchFamily="34" charset="0"/>
                <a:cs typeface="Arial" pitchFamily="34" charset="0"/>
              </a:rPr>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	The </a:t>
            </a:r>
            <a:r>
              <a:rPr lang="en-US" sz="4000" b="1" dirty="0">
                <a:latin typeface="Arial" pitchFamily="34" charset="0"/>
                <a:cs typeface="Arial" pitchFamily="34" charset="0"/>
              </a:rPr>
              <a:t>Power Behind the Throne</a:t>
            </a:r>
          </a:p>
        </p:txBody>
      </p:sp>
      <p:sp>
        <p:nvSpPr>
          <p:cNvPr id="14342" name="Rectangle 6"/>
          <p:cNvSpPr>
            <a:spLocks noGrp="1" noChangeArrowheads="1"/>
          </p:cNvSpPr>
          <p:nvPr>
            <p:ph type="body" sz="half" idx="2"/>
          </p:nvPr>
        </p:nvSpPr>
        <p:spPr>
          <a:xfrm>
            <a:off x="5410200" y="1524000"/>
            <a:ext cx="3733800" cy="5334000"/>
          </a:xfrm>
        </p:spPr>
        <p:txBody>
          <a:bodyPr/>
          <a:lstStyle/>
          <a:p>
            <a:pPr>
              <a:lnSpc>
                <a:spcPct val="80000"/>
              </a:lnSpc>
              <a:buNone/>
            </a:pPr>
            <a:r>
              <a:rPr lang="en-US" sz="2400" b="1" dirty="0" smtClean="0">
                <a:latin typeface="Arial" pitchFamily="34" charset="0"/>
                <a:cs typeface="Arial" pitchFamily="34" charset="0"/>
              </a:rPr>
              <a:t>Nicholas goes to the front of the war. Leaving her in control.</a:t>
            </a:r>
          </a:p>
          <a:p>
            <a:pPr>
              <a:lnSpc>
                <a:spcPct val="80000"/>
              </a:lnSpc>
              <a:buNone/>
            </a:pPr>
            <a:r>
              <a:rPr lang="en-US" sz="2400" b="1" dirty="0" smtClean="0">
                <a:latin typeface="Arial" pitchFamily="34" charset="0"/>
                <a:cs typeface="Arial" pitchFamily="34" charset="0"/>
              </a:rPr>
              <a:t>She was even </a:t>
            </a:r>
            <a:r>
              <a:rPr lang="en-US" sz="2400" b="1" dirty="0">
                <a:latin typeface="Arial" pitchFamily="34" charset="0"/>
                <a:cs typeface="Arial" pitchFamily="34" charset="0"/>
              </a:rPr>
              <a:t>more blindly committed to autocracy than her </a:t>
            </a:r>
            <a:r>
              <a:rPr lang="en-US" sz="2400" b="1" dirty="0" smtClean="0">
                <a:latin typeface="Arial" pitchFamily="34" charset="0"/>
                <a:cs typeface="Arial" pitchFamily="34" charset="0"/>
              </a:rPr>
              <a:t>husband.</a:t>
            </a:r>
          </a:p>
          <a:p>
            <a:pPr>
              <a:lnSpc>
                <a:spcPct val="80000"/>
              </a:lnSpc>
            </a:pPr>
            <a:endParaRPr lang="en-US" sz="2400" b="1" dirty="0">
              <a:latin typeface="Arial" pitchFamily="34" charset="0"/>
              <a:cs typeface="Arial" pitchFamily="34" charset="0"/>
            </a:endParaRPr>
          </a:p>
          <a:p>
            <a:pPr>
              <a:lnSpc>
                <a:spcPct val="80000"/>
              </a:lnSpc>
              <a:buNone/>
            </a:pPr>
            <a:r>
              <a:rPr lang="en-US" sz="2400" b="1" dirty="0">
                <a:latin typeface="Arial" pitchFamily="34" charset="0"/>
                <a:cs typeface="Arial" pitchFamily="34" charset="0"/>
              </a:rPr>
              <a:t>She was under the influence of Rasputin </a:t>
            </a:r>
          </a:p>
          <a:p>
            <a:pPr>
              <a:lnSpc>
                <a:spcPct val="80000"/>
              </a:lnSpc>
              <a:buFont typeface="Wingdings" pitchFamily="2" charset="2"/>
              <a:buNone/>
            </a:pPr>
            <a:endParaRPr lang="en-US" sz="2400" b="1" dirty="0">
              <a:latin typeface="Arial" pitchFamily="34" charset="0"/>
              <a:cs typeface="Arial" pitchFamily="34" charset="0"/>
            </a:endParaRPr>
          </a:p>
          <a:p>
            <a:pPr>
              <a:lnSpc>
                <a:spcPct val="80000"/>
              </a:lnSpc>
              <a:buNone/>
            </a:pPr>
            <a:r>
              <a:rPr lang="en-US" sz="2400" b="1" dirty="0">
                <a:latin typeface="Arial" pitchFamily="34" charset="0"/>
                <a:cs typeface="Arial" pitchFamily="34" charset="0"/>
              </a:rPr>
              <a:t>Scandals surrounding Rasputin served to discredit the monarchy</a:t>
            </a:r>
          </a:p>
        </p:txBody>
      </p:sp>
      <p:pic>
        <p:nvPicPr>
          <p:cNvPr id="14343" name="Picture 7" descr="rasputin"/>
          <p:cNvPicPr>
            <a:picLocks noChangeAspect="1" noChangeArrowheads="1"/>
          </p:cNvPicPr>
          <p:nvPr/>
        </p:nvPicPr>
        <p:blipFill>
          <a:blip r:embed="rId3" cstate="print"/>
          <a:srcRect/>
          <a:stretch>
            <a:fillRect/>
          </a:stretch>
        </p:blipFill>
        <p:spPr bwMode="auto">
          <a:xfrm>
            <a:off x="2819400" y="3276600"/>
            <a:ext cx="2161004" cy="3309937"/>
          </a:xfrm>
          <a:prstGeom prst="rect">
            <a:avLst/>
          </a:prstGeom>
          <a:noFill/>
        </p:spPr>
      </p:pic>
      <p:pic>
        <p:nvPicPr>
          <p:cNvPr id="14344" name="Picture 8" descr="Alexandra"/>
          <p:cNvPicPr>
            <a:picLocks noChangeAspect="1" noChangeArrowheads="1"/>
          </p:cNvPicPr>
          <p:nvPr/>
        </p:nvPicPr>
        <p:blipFill>
          <a:blip r:embed="rId4" cstate="print"/>
          <a:srcRect/>
          <a:stretch>
            <a:fillRect/>
          </a:stretch>
        </p:blipFill>
        <p:spPr bwMode="auto">
          <a:xfrm>
            <a:off x="304800" y="1371600"/>
            <a:ext cx="2841625" cy="426720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44"/>
                                        </p:tgtEl>
                                        <p:attrNameLst>
                                          <p:attrName>style.visibility</p:attrName>
                                        </p:attrNameLst>
                                      </p:cBhvr>
                                      <p:to>
                                        <p:strVal val="visible"/>
                                      </p:to>
                                    </p:set>
                                    <p:animEffect transition="in" filter="dissolve">
                                      <p:cBhvr>
                                        <p:cTn id="7" dur="500"/>
                                        <p:tgtEl>
                                          <p:spTgt spid="14344"/>
                                        </p:tgtEl>
                                      </p:cBhvr>
                                    </p:animEffect>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nodeType="clickEffect">
                                  <p:stCondLst>
                                    <p:cond delay="0"/>
                                  </p:stCondLst>
                                  <p:childTnLst>
                                    <p:set>
                                      <p:cBhvr>
                                        <p:cTn id="11" dur="1" fill="hold">
                                          <p:stCondLst>
                                            <p:cond delay="0"/>
                                          </p:stCondLst>
                                        </p:cTn>
                                        <p:tgtEl>
                                          <p:spTgt spid="14343"/>
                                        </p:tgtEl>
                                        <p:attrNameLst>
                                          <p:attrName>style.visibility</p:attrName>
                                        </p:attrNameLst>
                                      </p:cBhvr>
                                      <p:to>
                                        <p:strVal val="visible"/>
                                      </p:to>
                                    </p:set>
                                    <p:anim calcmode="lin" valueType="num">
                                      <p:cBhvr>
                                        <p:cTn id="12" dur="1000" fill="hold"/>
                                        <p:tgtEl>
                                          <p:spTgt spid="1434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14343"/>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14343"/>
                                        </p:tgtEl>
                                        <p:attrNameLst>
                                          <p:attrName>ppt_y</p:attrName>
                                        </p:attrNameLst>
                                      </p:cBhvr>
                                      <p:tavLst>
                                        <p:tav tm="0">
                                          <p:val>
                                            <p:strVal val="#ppt_y"/>
                                          </p:val>
                                        </p:tav>
                                        <p:tav tm="100000">
                                          <p:val>
                                            <p:strVal val="#ppt_y"/>
                                          </p:val>
                                        </p:tav>
                                      </p:tavLst>
                                    </p:anim>
                                    <p:animEffect transition="in" filter="fade">
                                      <p:cBhvr>
                                        <p:cTn id="15" dur="1000"/>
                                        <p:tgtEl>
                                          <p:spTgt spid="14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2291</TotalTime>
  <Words>429</Words>
  <Application>Microsoft Office PowerPoint</Application>
  <PresentationFormat>On-screen Show (4:3)</PresentationFormat>
  <Paragraphs>51</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Russian Revolution Notes Background to Animal Farm</vt:lpstr>
      <vt:lpstr>Slide 2</vt:lpstr>
      <vt:lpstr>Slide 3</vt:lpstr>
      <vt:lpstr>Slide 4</vt:lpstr>
      <vt:lpstr>Pre-Revolutionary Russia Failing Russian Economy</vt:lpstr>
      <vt:lpstr>Slide 6</vt:lpstr>
      <vt:lpstr>Slide 7</vt:lpstr>
      <vt:lpstr>Slide 8</vt:lpstr>
      <vt:lpstr>Alexandra:   The Power Behind the Throne</vt:lpstr>
      <vt:lpstr>Alexis Romanov  Nicholas and Alexandra’s Only Son </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Russian Revolution Notes Background to Animal Farm</dc:title>
  <dc:creator>CHADWRIGHT</dc:creator>
  <cp:lastModifiedBy>lorettem</cp:lastModifiedBy>
  <cp:revision>155</cp:revision>
  <dcterms:created xsi:type="dcterms:W3CDTF">2002-09-24T01:43:18Z</dcterms:created>
  <dcterms:modified xsi:type="dcterms:W3CDTF">2012-09-11T20:44:54Z</dcterms:modified>
</cp:coreProperties>
</file>